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6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9" r:id="rId14"/>
    <p:sldId id="271" r:id="rId15"/>
    <p:sldId id="266" r:id="rId16"/>
    <p:sldId id="268" r:id="rId17"/>
    <p:sldId id="275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2"/>
    <p:restoredTop sz="94700"/>
  </p:normalViewPr>
  <p:slideViewPr>
    <p:cSldViewPr snapToGrid="0">
      <p:cViewPr>
        <p:scale>
          <a:sx n="130" d="100"/>
          <a:sy n="130" d="100"/>
        </p:scale>
        <p:origin x="440" y="-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Mechanism distribution of NGA-West2 records (Ancheta et al., 2014)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02-B44E-9C16-2F2CF780AA83}"/>
              </c:ext>
            </c:extLst>
          </c:dPt>
          <c:dPt>
            <c:idx val="1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02-B44E-9C16-2F2CF780AA83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02-B44E-9C16-2F2CF780AA83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02-B44E-9C16-2F2CF780AA83}"/>
              </c:ext>
            </c:extLst>
          </c:dPt>
          <c:dLbls>
            <c:dLbl>
              <c:idx val="3"/>
              <c:layout>
                <c:manualLayout>
                  <c:x val="2.3548965870838851E-2"/>
                  <c:y val="8.644936130702832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E02-B44E-9C16-2F2CF780AA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Strike-slip</c:v>
                </c:pt>
                <c:pt idx="1">
                  <c:v>Reverse</c:v>
                </c:pt>
                <c:pt idx="2">
                  <c:v>Normal</c:v>
                </c:pt>
                <c:pt idx="3">
                  <c:v>Unknown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54</c:v>
                </c:pt>
                <c:pt idx="1">
                  <c:v>25</c:v>
                </c:pt>
                <c:pt idx="2">
                  <c:v>19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E02-B44E-9C16-2F2CF780AA8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9886D-584F-B64A-A47C-9A9574DF7E11}" type="datetimeFigureOut">
              <a:rPr lang="en-US" smtClean="0"/>
              <a:t>4/9/26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17816-0B02-7547-8CAB-23E931836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30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-hanging wall effects</a:t>
            </a:r>
          </a:p>
          <a:p>
            <a:r>
              <a:rPr lang="en-US" dirty="0"/>
              <a:t>-normal vs reverse dynamics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17816-0B02-7547-8CAB-23E931836C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99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17816-0B02-7547-8CAB-23E931836C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7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17816-0B02-7547-8CAB-23E931836C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3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Hypocenter here would be x = 15 km*cos(30) = 13km so the blob is not at the hypocenter but a little further downdip from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17816-0B02-7547-8CAB-23E931836C6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06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B769-4860-1941-B6AD-6FE9B58A1E57}" type="datetime1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07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D62A-7E9B-9740-AD03-1FFC59A635AD}" type="datetime1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886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F980-124A-874F-9F5E-1425D27D2444}" type="datetime1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6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A9D6E-C177-2841-99D1-C3C6DDF1B1C4}" type="datetime1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390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1D04-54AB-1645-8243-8629298B889D}" type="datetime1">
              <a:rPr lang="en-US" smtClean="0"/>
              <a:t>4/9/26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44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AB5B-8C87-D14E-A852-719F68022611}" type="datetime1">
              <a:rPr lang="en-US" smtClean="0"/>
              <a:t>4/9/26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98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71BF-1BE3-E24B-AD01-CB1F15861313}" type="datetime1">
              <a:rPr lang="en-US" smtClean="0"/>
              <a:t>4/9/26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72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58F1-1D11-524C-B31E-0F7AB5D62BE1}" type="datetime1">
              <a:rPr lang="en-US" smtClean="0"/>
              <a:t>4/9/26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3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3595-8B22-DC4E-8BB9-8FADEB6B8BAE}" type="datetime1">
              <a:rPr lang="en-US" smtClean="0"/>
              <a:t>4/9/26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4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55AE4-31A1-864D-B5E9-05E085C12119}" type="datetime1">
              <a:rPr lang="en-US" smtClean="0"/>
              <a:t>4/9/26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2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873C5-1485-3F40-8522-76707E6C1C66}" type="datetime1">
              <a:rPr lang="en-US" smtClean="0"/>
              <a:t>4/9/26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58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565A94FC-3539-E54C-B3B5-5012CAAA1D2B}" type="datetime1">
              <a:rPr lang="en-US" smtClean="0"/>
              <a:t>4/9/26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8EFD3B5B-C07A-F34A-AD72-2451D61A1D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0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C0B3F-2730-1354-078A-1F2CB83C4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6" y="935735"/>
            <a:ext cx="10907485" cy="164592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mbria" panose="02040503050406030204" pitchFamily="18" charset="0"/>
              </a:rPr>
              <a:t>Using Dynamic Rupture Simulations to Improve Ground Motion Hazard Models for Normal Faults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B336ED-2475-75BD-27D6-308926062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3" y="2809053"/>
            <a:ext cx="6801612" cy="1239894"/>
          </a:xfrm>
        </p:spPr>
        <p:txBody>
          <a:bodyPr/>
          <a:lstStyle/>
          <a:p>
            <a:r>
              <a:rPr lang="en-US" dirty="0">
                <a:latin typeface="Cambria" panose="02040503050406030204" pitchFamily="18" charset="0"/>
              </a:rPr>
              <a:t>Yair Franco, Daniel Trugman</a:t>
            </a:r>
          </a:p>
          <a:p>
            <a:r>
              <a:rPr lang="en-US" dirty="0">
                <a:latin typeface="Cambria" panose="02040503050406030204" pitchFamily="18" charset="0"/>
              </a:rPr>
              <a:t>SSA 2026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DD782486-53FE-EAC7-9D17-8C61C249E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798" y="4276345"/>
            <a:ext cx="77724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545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E294-6A5B-3702-F9AD-B503FB15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— reverse-slip case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99B059D-B470-ACB5-AF38-4DA98D06D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0" y="2803540"/>
            <a:ext cx="12168676" cy="39406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FE12DA-6D9B-7AC2-907A-D4A705ED6CE7}"/>
              </a:ext>
            </a:extLst>
          </p:cNvPr>
          <p:cNvSpPr txBox="1"/>
          <p:nvPr/>
        </p:nvSpPr>
        <p:spPr>
          <a:xfrm>
            <a:off x="838200" y="1418545"/>
            <a:ext cx="96885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</a:rPr>
              <a:t>Stronger ground motions than normal-slip (expected)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</a:rPr>
              <a:t>Greater underpredictions near the surface trace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</a:rPr>
              <a:t>Similar trend towards overprediction elsewhere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B3AFB9-394B-5FA7-1A07-07603C0E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52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65D28-6C61-9A8C-0666-650E4831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— shallower hypocenter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AE250-5A1B-8749-AFE6-30333D221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168"/>
            <a:ext cx="10515600" cy="4351338"/>
          </a:xfrm>
        </p:spPr>
        <p:txBody>
          <a:bodyPr/>
          <a:lstStyle/>
          <a:p>
            <a:r>
              <a:rPr lang="en-US" dirty="0"/>
              <a:t>Max PGVs lower than base case</a:t>
            </a:r>
          </a:p>
          <a:p>
            <a:r>
              <a:rPr lang="en-US" dirty="0"/>
              <a:t>Underprediction more prevalent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273A70-48F6-16FC-4555-2DACE092DC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2645230"/>
            <a:ext cx="12109905" cy="403020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B1954-945D-4FB1-4794-D75BAC5AB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155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AEC75-AFA6-6152-FD9F-11CA3E324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— changing dip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C29FF-DF41-237F-AFA7-84F65BE7E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r>
              <a:rPr lang="en-US" dirty="0"/>
              <a:t>Stronger localized discrepancies in shallow dip (30°)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4C1867B9-2B81-ED22-80C5-9537F73B1E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2435346"/>
            <a:ext cx="12192000" cy="405752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6B5F8-CB75-1612-89F8-08DD9321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014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B27AE-337C-AD1F-F1AD-D5B8F6472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— changing dip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DE9E-BF52-D564-5C2F-24A954FE4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1555262"/>
            <a:ext cx="11190514" cy="13255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Pattern changes with dip</a:t>
            </a:r>
          </a:p>
          <a:p>
            <a:r>
              <a:rPr lang="en-US" dirty="0"/>
              <a:t>Constructive interference at y = 0 (centered along strike) more apparent at steeper dips</a:t>
            </a:r>
          </a:p>
          <a:p>
            <a:r>
              <a:rPr lang="en-US" dirty="0"/>
              <a:t>Normal faults are more commonly in the 50-70° range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042A5F6-14BB-E0AB-019C-A35CF59C6081}"/>
              </a:ext>
            </a:extLst>
          </p:cNvPr>
          <p:cNvGrpSpPr/>
          <p:nvPr/>
        </p:nvGrpSpPr>
        <p:grpSpPr>
          <a:xfrm>
            <a:off x="40535" y="3046447"/>
            <a:ext cx="12109832" cy="2740886"/>
            <a:chOff x="39285" y="3163181"/>
            <a:chExt cx="11736424" cy="250787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7117786-614A-386F-EB10-CBBF626E0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39285" y="3201120"/>
              <a:ext cx="2855590" cy="243696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5FF89B-F2FA-ABF4-A369-A1370CEDA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2973446" y="3211463"/>
              <a:ext cx="2855590" cy="243696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5727E93-AD47-48D5-3CA9-6A8B53ACE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8842832" y="3168141"/>
              <a:ext cx="2932877" cy="250291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7255A19-1605-9C10-2B41-FF50DD4AB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5908671" y="3163181"/>
              <a:ext cx="2932877" cy="2502917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735BED-4AE4-6422-636C-60D7BB9D2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702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22D70-B69F-AB1E-E735-AD0E2A894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— 1D velocity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37AB5-D238-DA1C-89FA-2D6C57EA5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2058621"/>
          </a:xfrm>
        </p:spPr>
        <p:txBody>
          <a:bodyPr/>
          <a:lstStyle/>
          <a:p>
            <a:r>
              <a:rPr lang="en-US" dirty="0"/>
              <a:t>V</a:t>
            </a:r>
            <a:r>
              <a:rPr lang="en-US" baseline="-25000" dirty="0"/>
              <a:t>p</a:t>
            </a:r>
            <a:r>
              <a:rPr lang="en-US" dirty="0"/>
              <a:t> = 5 km/s, V</a:t>
            </a:r>
            <a:r>
              <a:rPr lang="en-US" baseline="-25000" dirty="0"/>
              <a:t>s</a:t>
            </a:r>
            <a:r>
              <a:rPr lang="en-US" dirty="0"/>
              <a:t> = 2.9 km/s in the top 5 km</a:t>
            </a:r>
          </a:p>
          <a:p>
            <a:r>
              <a:rPr lang="en-US" dirty="0"/>
              <a:t>Overprediction throughout entire area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18E4C9D-EC59-ED84-AB7E-1923A14E4D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719998"/>
            <a:ext cx="12192000" cy="405752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DBCAB-9B50-2C2D-CB0A-8C641DB75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156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82CBA-F8A3-0855-C2F1-8A634BB47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— physical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352AF-AEC2-9ED6-8E2C-3DAE1637D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266"/>
            <a:ext cx="10515600" cy="96111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Multi-stage rupture effect in some scenarios</a:t>
            </a:r>
          </a:p>
          <a:p>
            <a:r>
              <a:rPr lang="en-US" dirty="0"/>
              <a:t>Possibly caused by differences in stress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724D8-6387-503C-A2B2-E4F8994AB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15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D1BBA5-A0E0-2E86-6909-B06B45387501}"/>
              </a:ext>
            </a:extLst>
          </p:cNvPr>
          <p:cNvGrpSpPr/>
          <p:nvPr/>
        </p:nvGrpSpPr>
        <p:grpSpPr>
          <a:xfrm>
            <a:off x="0" y="2723357"/>
            <a:ext cx="12191999" cy="3429000"/>
            <a:chOff x="1" y="3082055"/>
            <a:chExt cx="13201440" cy="377594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57A9967-2196-9AB0-D821-E90CEC8DF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" y="3082055"/>
              <a:ext cx="4364736" cy="377594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1CCA450-22F4-50B9-B50D-6F6445699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4408862" y="3082055"/>
              <a:ext cx="4364736" cy="377594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5A57027-2BD2-9A93-F38E-9107AD3C8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8817723" y="3101245"/>
              <a:ext cx="4383718" cy="37375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810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91E28-B159-C7E7-3B3E-573B335BD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— physical effects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0924A7F-EFDB-E4C9-E0A6-8A33D5B06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16</a:t>
            </a:fld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3CF38F4-04E5-087A-1E89-6C6E18B00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2464" y="185818"/>
            <a:ext cx="4396157" cy="66721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CD6AB4-6BFB-A0AA-2310-46C448ECD8C6}"/>
              </a:ext>
            </a:extLst>
          </p:cNvPr>
          <p:cNvSpPr txBox="1"/>
          <p:nvPr/>
        </p:nvSpPr>
        <p:spPr>
          <a:xfrm>
            <a:off x="8878442" y="26908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(O’Connell et al., 2007)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4077DE3-2D0E-6FA0-6D3B-A1D11AF431F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8427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Near-surface ”unclamping effect” unique to normal-slip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685EAA-4E61-7177-F1D1-EF3105400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86304"/>
            <a:ext cx="6257544" cy="417169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4FE7825-7A80-60D5-2488-8041C22C01A8}"/>
              </a:ext>
            </a:extLst>
          </p:cNvPr>
          <p:cNvSpPr/>
          <p:nvPr/>
        </p:nvSpPr>
        <p:spPr>
          <a:xfrm>
            <a:off x="1938528" y="3206496"/>
            <a:ext cx="4157472" cy="609600"/>
          </a:xfrm>
          <a:prstGeom prst="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2EA51F-A332-A58A-5459-2FDC8C2EED27}"/>
              </a:ext>
            </a:extLst>
          </p:cNvPr>
          <p:cNvSpPr/>
          <p:nvPr/>
        </p:nvSpPr>
        <p:spPr>
          <a:xfrm>
            <a:off x="8107680" y="460961"/>
            <a:ext cx="579120" cy="2818067"/>
          </a:xfrm>
          <a:prstGeom prst="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1F4C2F-A502-049E-37AE-D937964C63A0}"/>
              </a:ext>
            </a:extLst>
          </p:cNvPr>
          <p:cNvCxnSpPr>
            <a:cxnSpLocks/>
          </p:cNvCxnSpPr>
          <p:nvPr/>
        </p:nvCxnSpPr>
        <p:spPr>
          <a:xfrm flipV="1">
            <a:off x="5766816" y="2377440"/>
            <a:ext cx="2023872" cy="829056"/>
          </a:xfrm>
          <a:prstGeom prst="straightConnector1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717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C9C77-E670-0F5B-ECC2-A78E509F1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— physical effects</a:t>
            </a:r>
          </a:p>
        </p:txBody>
      </p:sp>
      <p:pic>
        <p:nvPicPr>
          <p:cNvPr id="5" name="base_vs_1d_rupturevelocity_CLIPPED">
            <a:hlinkClick r:id="" action="ppaction://media"/>
            <a:extLst>
              <a:ext uri="{FF2B5EF4-FFF2-40B4-BE49-F238E27FC236}">
                <a16:creationId xmlns:a16="http://schemas.microsoft.com/office/drawing/2014/main" id="{6D3E2B08-3E97-7E81-A4B2-8E5D4E0D2A6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26991" y="1492987"/>
            <a:ext cx="9538017" cy="536501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9B189-ABEE-A28E-8A48-54678CE81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3B5B-C07A-F34A-AD72-2451D61A1DC4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3D901A-29AA-DB73-9008-D21AF4074463}"/>
              </a:ext>
            </a:extLst>
          </p:cNvPr>
          <p:cNvSpPr txBox="1"/>
          <p:nvPr/>
        </p:nvSpPr>
        <p:spPr>
          <a:xfrm>
            <a:off x="7563198" y="5607753"/>
            <a:ext cx="2094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(1D velocity model)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E525EC-6F2B-EBE8-4A3C-B50475B266B3}"/>
              </a:ext>
            </a:extLst>
          </p:cNvPr>
          <p:cNvSpPr txBox="1"/>
          <p:nvPr/>
        </p:nvSpPr>
        <p:spPr>
          <a:xfrm>
            <a:off x="2997295" y="5570610"/>
            <a:ext cx="134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(Base case)</a:t>
            </a:r>
          </a:p>
        </p:txBody>
      </p:sp>
    </p:spTree>
    <p:extLst>
      <p:ext uri="{BB962C8B-B14F-4D97-AF65-F5344CB8AC3E}">
        <p14:creationId xmlns:p14="http://schemas.microsoft.com/office/powerpoint/2010/main" val="122727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EDD25-11CA-C494-844A-8E3AE1FEB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57708-52D7-9A11-B4EE-3A366F763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958526" cy="4667250"/>
          </a:xfrm>
        </p:spPr>
        <p:txBody>
          <a:bodyPr>
            <a:normAutofit/>
          </a:bodyPr>
          <a:lstStyle/>
          <a:p>
            <a:r>
              <a:rPr lang="en-US" dirty="0"/>
              <a:t>Rupture simulations show dynamic effects that affect ground motion</a:t>
            </a:r>
          </a:p>
          <a:p>
            <a:pPr lvl="1"/>
            <a:r>
              <a:rPr lang="en-US" dirty="0"/>
              <a:t>Rupture speeds and breaks in propagation</a:t>
            </a:r>
          </a:p>
          <a:p>
            <a:r>
              <a:rPr lang="en-US" dirty="0"/>
              <a:t>Variability beyond GMM uncertainties in a lot of cases</a:t>
            </a:r>
          </a:p>
          <a:p>
            <a:r>
              <a:rPr lang="en-US" dirty="0"/>
              <a:t>Hazard estimates would benefit from richer dataset including dynamic rupture simulation results</a:t>
            </a:r>
          </a:p>
        </p:txBody>
      </p:sp>
      <p:pic>
        <p:nvPicPr>
          <p:cNvPr id="4" name="Picture 6" descr="Data-Server Icons - Free SVG &amp; PNG Data-Server Images - Noun Project">
            <a:extLst>
              <a:ext uri="{FF2B5EF4-FFF2-40B4-BE49-F238E27FC236}">
                <a16:creationId xmlns:a16="http://schemas.microsoft.com/office/drawing/2014/main" id="{BF24AA3B-1EF2-995E-E563-E054718E2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494" y="2230256"/>
            <a:ext cx="714255" cy="65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national seismic hazard model 2023 - chance of damaging earthquake shaking">
            <a:extLst>
              <a:ext uri="{FF2B5EF4-FFF2-40B4-BE49-F238E27FC236}">
                <a16:creationId xmlns:a16="http://schemas.microsoft.com/office/drawing/2014/main" id="{5AB828AC-B031-AB32-4D41-B4F7A38FF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76"/>
          <a:stretch/>
        </p:blipFill>
        <p:spPr bwMode="auto">
          <a:xfrm>
            <a:off x="7066307" y="4041095"/>
            <a:ext cx="4585384" cy="25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Up-Graph Icons - Free SVG &amp; PNG Up-Graph Images - Noun Project">
            <a:extLst>
              <a:ext uri="{FF2B5EF4-FFF2-40B4-BE49-F238E27FC236}">
                <a16:creationId xmlns:a16="http://schemas.microsoft.com/office/drawing/2014/main" id="{6B786EEE-4A35-AFC9-C819-595E96FFE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268" y="1979127"/>
            <a:ext cx="629762" cy="5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imulation - Free computer icons">
            <a:extLst>
              <a:ext uri="{FF2B5EF4-FFF2-40B4-BE49-F238E27FC236}">
                <a16:creationId xmlns:a16="http://schemas.microsoft.com/office/drawing/2014/main" id="{DCEECEB2-2217-2B12-1AF2-A0B1534A3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549" y="2163834"/>
            <a:ext cx="802438" cy="76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B92E14-D95C-66AD-9CA7-917A11CE23B3}"/>
              </a:ext>
            </a:extLst>
          </p:cNvPr>
          <p:cNvSpPr txBox="1"/>
          <p:nvPr/>
        </p:nvSpPr>
        <p:spPr>
          <a:xfrm>
            <a:off x="7244251" y="1885024"/>
            <a:ext cx="8915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GM records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7E18B1-A431-D65F-B717-A856F60A8B4E}"/>
              </a:ext>
            </a:extLst>
          </p:cNvPr>
          <p:cNvSpPr txBox="1"/>
          <p:nvPr/>
        </p:nvSpPr>
        <p:spPr>
          <a:xfrm>
            <a:off x="8583366" y="1459818"/>
            <a:ext cx="1337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GM prediction models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08228F-DEC1-6644-B509-BC5DF6B5D0E9}"/>
              </a:ext>
            </a:extLst>
          </p:cNvPr>
          <p:cNvSpPr txBox="1"/>
          <p:nvPr/>
        </p:nvSpPr>
        <p:spPr>
          <a:xfrm>
            <a:off x="10310751" y="1848322"/>
            <a:ext cx="9140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Simulations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3759887-0D2E-CEBB-C790-599215688BB3}"/>
              </a:ext>
            </a:extLst>
          </p:cNvPr>
          <p:cNvCxnSpPr>
            <a:cxnSpLocks/>
          </p:cNvCxnSpPr>
          <p:nvPr/>
        </p:nvCxnSpPr>
        <p:spPr>
          <a:xfrm>
            <a:off x="9213149" y="2714920"/>
            <a:ext cx="0" cy="71408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A839219-A5C3-EBB9-C08D-FAC4D58B3728}"/>
              </a:ext>
            </a:extLst>
          </p:cNvPr>
          <p:cNvCxnSpPr>
            <a:cxnSpLocks/>
          </p:cNvCxnSpPr>
          <p:nvPr/>
        </p:nvCxnSpPr>
        <p:spPr>
          <a:xfrm>
            <a:off x="7702621" y="2930975"/>
            <a:ext cx="508125" cy="498025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8841F5A-575A-475A-31A8-A0B53DF0EF6A}"/>
              </a:ext>
            </a:extLst>
          </p:cNvPr>
          <p:cNvCxnSpPr>
            <a:cxnSpLocks/>
          </p:cNvCxnSpPr>
          <p:nvPr/>
        </p:nvCxnSpPr>
        <p:spPr>
          <a:xfrm flipH="1">
            <a:off x="10086680" y="2930975"/>
            <a:ext cx="685820" cy="71719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C958BFE-6AC9-3111-9F86-1AA8173297C4}"/>
              </a:ext>
            </a:extLst>
          </p:cNvPr>
          <p:cNvSpPr txBox="1"/>
          <p:nvPr/>
        </p:nvSpPr>
        <p:spPr>
          <a:xfrm>
            <a:off x="8439699" y="3639217"/>
            <a:ext cx="1734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Hazard estimates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DA3C8C1-F6B6-CC85-9075-BF1FF0835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1547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63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E1D5A-483F-137F-6CF5-941BD87E0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anose="02040503050406030204" pitchFamily="18" charset="0"/>
              </a:rPr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D00B7-5DF1-F202-B772-85D68F90A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15543" cy="4351338"/>
          </a:xfrm>
        </p:spPr>
        <p:txBody>
          <a:bodyPr/>
          <a:lstStyle/>
          <a:p>
            <a:r>
              <a:rPr lang="en-US" dirty="0">
                <a:latin typeface="Cambria" panose="02040503050406030204" pitchFamily="18" charset="0"/>
              </a:rPr>
              <a:t>Hazard </a:t>
            </a:r>
            <a:r>
              <a:rPr lang="en-US" dirty="0"/>
              <a:t>assessments</a:t>
            </a:r>
            <a:r>
              <a:rPr lang="en-US" dirty="0">
                <a:latin typeface="Cambria" panose="02040503050406030204" pitchFamily="18" charset="0"/>
              </a:rPr>
              <a:t> are basis for earthquake preparation</a:t>
            </a:r>
          </a:p>
          <a:p>
            <a:r>
              <a:rPr lang="en-US" dirty="0"/>
              <a:t>Developed in part with ground motion models (GMMs)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en-US" dirty="0"/>
              <a:t>GMMs d</a:t>
            </a:r>
            <a:r>
              <a:rPr lang="en-US" dirty="0">
                <a:latin typeface="Cambria" panose="02040503050406030204" pitchFamily="18" charset="0"/>
              </a:rPr>
              <a:t>epend largely on empirical ground motion records</a:t>
            </a:r>
          </a:p>
        </p:txBody>
      </p:sp>
      <p:pic>
        <p:nvPicPr>
          <p:cNvPr id="4" name="Picture 4" descr="national seismic hazard model 2023 - chance of damaging earthquake shaking">
            <a:extLst>
              <a:ext uri="{FF2B5EF4-FFF2-40B4-BE49-F238E27FC236}">
                <a16:creationId xmlns:a16="http://schemas.microsoft.com/office/drawing/2014/main" id="{D6D788C4-6A1E-4755-F213-E83699D3C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743" y="0"/>
            <a:ext cx="6526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F505C9-5700-F807-F85A-C835A3D35856}"/>
              </a:ext>
            </a:extLst>
          </p:cNvPr>
          <p:cNvSpPr txBox="1"/>
          <p:nvPr/>
        </p:nvSpPr>
        <p:spPr>
          <a:xfrm>
            <a:off x="3614057" y="6492875"/>
            <a:ext cx="2481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mbria" panose="02040503050406030204" pitchFamily="18" charset="0"/>
              </a:rPr>
              <a:t>[Petersen et al., 2023]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6463D-C8F3-F62F-B4FD-54C566FB8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4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FB5D8-258A-BBD0-5812-C7606DC4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3B3D5-2676-2E1A-688B-A6016AA0D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/>
              <a:t>Ground motion data for large normal-faulting earthquakes is relatively </a:t>
            </a:r>
            <a:r>
              <a:rPr lang="en-US" u="sng" dirty="0"/>
              <a:t>scarce</a:t>
            </a:r>
          </a:p>
          <a:p>
            <a:pPr lvl="1"/>
            <a:r>
              <a:rPr lang="en-US" dirty="0"/>
              <a:t>Particularly near-fault records</a:t>
            </a:r>
          </a:p>
          <a:p>
            <a:r>
              <a:rPr lang="en-US" dirty="0"/>
              <a:t>Could this be affecting hazard estimates in normal-faulting environments?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572FA5A-4EFF-811E-199A-AE262A1941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6175026"/>
              </p:ext>
            </p:extLst>
          </p:nvPr>
        </p:nvGraphicFramePr>
        <p:xfrm>
          <a:off x="5689379" y="681037"/>
          <a:ext cx="6502621" cy="5268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0B5B90-5812-B953-9155-3F302D49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82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26F8E-43FA-E2C3-7D48-013625004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A9AA6-80E5-D75A-4770-3266508AE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19261" cy="4351338"/>
          </a:xfrm>
        </p:spPr>
        <p:txBody>
          <a:bodyPr/>
          <a:lstStyle/>
          <a:p>
            <a:r>
              <a:rPr lang="en-US" dirty="0"/>
              <a:t>Normal fault hazard may not be as well constrained as for other mechanisms</a:t>
            </a:r>
          </a:p>
          <a:p>
            <a:r>
              <a:rPr lang="en-US" dirty="0"/>
              <a:t>Implications for areas where normal faulting is more common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64BAB3-86E8-E39D-06A9-C5ADEF1B79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621248" y="340143"/>
            <a:ext cx="6570752" cy="613966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9EEEFB-405B-9DB9-D481-E925D97D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678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5BA7C-AAA8-95F4-4888-AA7C1E93B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39515-AD6E-08A0-BC6E-EAC3279DB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63353" cy="4351338"/>
          </a:xfrm>
        </p:spPr>
        <p:txBody>
          <a:bodyPr/>
          <a:lstStyle/>
          <a:p>
            <a:r>
              <a:rPr lang="en-US" dirty="0"/>
              <a:t>Dynamic simulations: see physical effects on ground motion</a:t>
            </a:r>
          </a:p>
          <a:p>
            <a:r>
              <a:rPr lang="en-US" dirty="0"/>
              <a:t>Simulation data has been used for developing GMMs</a:t>
            </a:r>
          </a:p>
          <a:p>
            <a:pPr lvl="1"/>
            <a:r>
              <a:rPr lang="en-US" dirty="0"/>
              <a:t>Kinematic – neglect some important dynamic effects</a:t>
            </a:r>
          </a:p>
          <a:p>
            <a:pPr lvl="1"/>
            <a:r>
              <a:rPr lang="en-US" dirty="0"/>
              <a:t>Assumptions made on dip-slip mechanisms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0CF564-575B-A5BB-76FF-64D5BE8DDF60}"/>
              </a:ext>
            </a:extLst>
          </p:cNvPr>
          <p:cNvSpPr txBox="1"/>
          <p:nvPr/>
        </p:nvSpPr>
        <p:spPr>
          <a:xfrm>
            <a:off x="7512113" y="6488668"/>
            <a:ext cx="3351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(Donahue &amp; Abrahamson, 2014)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B439893-C8D9-DFD5-3026-5F5CC8F80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82" y="0"/>
            <a:ext cx="4297517" cy="655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35620-DBF9-7756-ADFC-AB50EE030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8668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DE862D-8AEC-44D5-2E7F-BF8B05BEA6BA}"/>
              </a:ext>
            </a:extLst>
          </p:cNvPr>
          <p:cNvSpPr txBox="1"/>
          <p:nvPr/>
        </p:nvSpPr>
        <p:spPr>
          <a:xfrm>
            <a:off x="5077004" y="5619123"/>
            <a:ext cx="2282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(All simulations here are reverse-slip)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5B81559-7B6A-4DF2-2E78-0FAFAD393FF9}"/>
              </a:ext>
            </a:extLst>
          </p:cNvPr>
          <p:cNvCxnSpPr>
            <a:cxnSpLocks/>
          </p:cNvCxnSpPr>
          <p:nvPr/>
        </p:nvCxnSpPr>
        <p:spPr>
          <a:xfrm flipV="1">
            <a:off x="6868886" y="5116286"/>
            <a:ext cx="1524000" cy="5028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38781C1-EF04-A38B-9192-5282AF06FEA3}"/>
              </a:ext>
            </a:extLst>
          </p:cNvPr>
          <p:cNvSpPr txBox="1"/>
          <p:nvPr/>
        </p:nvSpPr>
        <p:spPr>
          <a:xfrm>
            <a:off x="5135719" y="533401"/>
            <a:ext cx="2384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(Hanging wall term regression for dip-slip)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95F27A8-B74A-DF11-11DC-C6360E6F7EDF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6327857" y="1179732"/>
            <a:ext cx="1396726" cy="26913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375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F7985-9B26-D9AE-674C-BC15FAAB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D935F-B172-6118-006E-E122ED5B2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1" y="1825624"/>
            <a:ext cx="6423886" cy="4667251"/>
          </a:xfrm>
        </p:spPr>
        <p:txBody>
          <a:bodyPr>
            <a:normAutofit/>
          </a:bodyPr>
          <a:lstStyle/>
          <a:p>
            <a:r>
              <a:rPr lang="en-US" dirty="0"/>
              <a:t>SeisSol: 3D dynamic rupture simulations</a:t>
            </a:r>
          </a:p>
          <a:p>
            <a:r>
              <a:rPr lang="en-US" dirty="0"/>
              <a:t>Scenarios adapted from SCEC TPV10 model</a:t>
            </a:r>
          </a:p>
          <a:p>
            <a:pPr lvl="1"/>
            <a:r>
              <a:rPr lang="en-US" dirty="0"/>
              <a:t>Normal fault dipping 60°</a:t>
            </a:r>
          </a:p>
          <a:p>
            <a:r>
              <a:rPr lang="en-US" dirty="0"/>
              <a:t>Velocity data from simulation converted to RotD50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8D8B6F-61B3-2319-31D0-00EA8F98EC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75" r="5275"/>
          <a:stretch/>
        </p:blipFill>
        <p:spPr>
          <a:xfrm>
            <a:off x="7380222" y="3131137"/>
            <a:ext cx="4280150" cy="3719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B24464-6FA8-3CD4-65C5-8A6607794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705" y="13758"/>
            <a:ext cx="5205185" cy="312790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289C6-23D0-965A-06CC-70F1FF2AD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9117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6333EA-4F12-4733-FEF8-DF43E580E898}"/>
              </a:ext>
            </a:extLst>
          </p:cNvPr>
          <p:cNvSpPr txBox="1"/>
          <p:nvPr/>
        </p:nvSpPr>
        <p:spPr>
          <a:xfrm rot="21180220">
            <a:off x="8328068" y="4962469"/>
            <a:ext cx="1773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 x 15 km fault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661386-0A64-DCF9-4340-72A22901E098}"/>
              </a:ext>
            </a:extLst>
          </p:cNvPr>
          <p:cNvSpPr txBox="1"/>
          <p:nvPr/>
        </p:nvSpPr>
        <p:spPr>
          <a:xfrm>
            <a:off x="8471964" y="6451049"/>
            <a:ext cx="2619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3x3 km nucleation patch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F5B29F-B847-8A66-AA99-84D812D0F0D6}"/>
              </a:ext>
            </a:extLst>
          </p:cNvPr>
          <p:cNvCxnSpPr>
            <a:cxnSpLocks/>
          </p:cNvCxnSpPr>
          <p:nvPr/>
        </p:nvCxnSpPr>
        <p:spPr>
          <a:xfrm flipH="1" flipV="1">
            <a:off x="9339943" y="5747657"/>
            <a:ext cx="441611" cy="72526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F838819-551D-3F7F-16B0-9585E2B01E0D}"/>
              </a:ext>
            </a:extLst>
          </p:cNvPr>
          <p:cNvSpPr txBox="1"/>
          <p:nvPr/>
        </p:nvSpPr>
        <p:spPr>
          <a:xfrm>
            <a:off x="9196300" y="4004302"/>
            <a:ext cx="2464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(Homogenous domain)</a:t>
            </a:r>
          </a:p>
        </p:txBody>
      </p:sp>
    </p:spTree>
    <p:extLst>
      <p:ext uri="{BB962C8B-B14F-4D97-AF65-F5344CB8AC3E}">
        <p14:creationId xmlns:p14="http://schemas.microsoft.com/office/powerpoint/2010/main" val="472182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E869B-E3CE-3F5B-D862-8F450AACF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DE99D-82B1-7DBD-B5B0-B4842FB97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67122" cy="4351338"/>
          </a:xfrm>
        </p:spPr>
        <p:txBody>
          <a:bodyPr/>
          <a:lstStyle/>
          <a:p>
            <a:r>
              <a:rPr lang="en-US" dirty="0"/>
              <a:t>Scenarios tested:</a:t>
            </a:r>
          </a:p>
          <a:p>
            <a:pPr lvl="1"/>
            <a:r>
              <a:rPr lang="en-US" dirty="0"/>
              <a:t>Changing fault dip (25°-75°)</a:t>
            </a:r>
          </a:p>
          <a:p>
            <a:pPr lvl="1"/>
            <a:r>
              <a:rPr lang="en-US" dirty="0"/>
              <a:t>Reverse-slip mechanism</a:t>
            </a:r>
          </a:p>
          <a:p>
            <a:pPr lvl="1"/>
            <a:r>
              <a:rPr lang="en-US" dirty="0"/>
              <a:t>Moving nucleation patch</a:t>
            </a:r>
          </a:p>
          <a:p>
            <a:pPr lvl="1"/>
            <a:r>
              <a:rPr lang="en-US" dirty="0"/>
              <a:t>Adding a 1D velocity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C45C5A-DE30-7AB9-BF85-A3EC95963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34" y="4001294"/>
            <a:ext cx="10231931" cy="241304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E09DE-937D-E326-56B4-85F8E6FAC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180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97146-271B-996F-6E24-8A91885B9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C73DE-9C0C-FCCE-2F96-E53C6AAA4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/>
              <a:t>GMM comparison:</a:t>
            </a:r>
          </a:p>
          <a:p>
            <a:pPr lvl="1"/>
            <a:r>
              <a:rPr lang="en-US" dirty="0"/>
              <a:t>Data obtained via OpenQuake</a:t>
            </a:r>
          </a:p>
          <a:p>
            <a:pPr lvl="1"/>
            <a:r>
              <a:rPr lang="en-US" u="sng" dirty="0"/>
              <a:t>Active Crustal models</a:t>
            </a:r>
          </a:p>
          <a:p>
            <a:pPr lvl="2"/>
            <a:r>
              <a:rPr lang="en-US" dirty="0"/>
              <a:t>Used in 2023 National Seismic Hazard Model</a:t>
            </a:r>
          </a:p>
          <a:p>
            <a:pPr lvl="1"/>
            <a:r>
              <a:rPr lang="en-US" dirty="0"/>
              <a:t>Ratio of average of models vs. SeisSol PGVs used for comparison</a:t>
            </a:r>
          </a:p>
          <a:p>
            <a:pPr lvl="2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FB7E80-4DFB-75C1-24AA-A07AF7F9F2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96"/>
          <a:stretch/>
        </p:blipFill>
        <p:spPr>
          <a:xfrm>
            <a:off x="6096000" y="1140225"/>
            <a:ext cx="5257800" cy="457755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575C33B-BCE8-7F94-BCD8-509BA11A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0917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170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F1655-3E0D-9E89-F103-59E571EB2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— base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32818-A772-3270-16D9-6F7E00313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498"/>
            <a:ext cx="10515600" cy="1542561"/>
          </a:xfrm>
        </p:spPr>
        <p:txBody>
          <a:bodyPr/>
          <a:lstStyle/>
          <a:p>
            <a:r>
              <a:rPr lang="en-US" dirty="0"/>
              <a:t>Trend towards underprediction except at surface trace</a:t>
            </a:r>
          </a:p>
          <a:p>
            <a:r>
              <a:rPr lang="en-US" dirty="0"/>
              <a:t>Radiating areas of higher PGV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B888A89-6548-96A6-8AAC-DA4C156872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0085" y="2559069"/>
            <a:ext cx="12081915" cy="402089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530C4-5796-748F-FF82-D93C1FB54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EFD3B5B-C07A-F34A-AD72-2451D61A1DC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829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4558</TotalTime>
  <Words>523</Words>
  <Application>Microsoft Macintosh PowerPoint</Application>
  <PresentationFormat>Widescreen</PresentationFormat>
  <Paragraphs>105</Paragraphs>
  <Slides>18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Arial</vt:lpstr>
      <vt:lpstr>Cambria</vt:lpstr>
      <vt:lpstr>Office Theme</vt:lpstr>
      <vt:lpstr>Using Dynamic Rupture Simulations to Improve Ground Motion Hazard Models for Normal Faults</vt:lpstr>
      <vt:lpstr>Motivation</vt:lpstr>
      <vt:lpstr>Motivation</vt:lpstr>
      <vt:lpstr>Motivation</vt:lpstr>
      <vt:lpstr>Motivation</vt:lpstr>
      <vt:lpstr>Method</vt:lpstr>
      <vt:lpstr>Method</vt:lpstr>
      <vt:lpstr>Method</vt:lpstr>
      <vt:lpstr>Results — base case</vt:lpstr>
      <vt:lpstr>Results — reverse-slip case</vt:lpstr>
      <vt:lpstr>Results — shallower hypocenter</vt:lpstr>
      <vt:lpstr>Results — changing dip</vt:lpstr>
      <vt:lpstr>Results — changing dip</vt:lpstr>
      <vt:lpstr>Results — 1D velocity model</vt:lpstr>
      <vt:lpstr>Results — physical effects</vt:lpstr>
      <vt:lpstr>Results — physical effects</vt:lpstr>
      <vt:lpstr>Results — physical effects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Yair Franco</dc:creator>
  <cp:lastModifiedBy>Yair Franco</cp:lastModifiedBy>
  <cp:revision>32</cp:revision>
  <dcterms:created xsi:type="dcterms:W3CDTF">2026-04-01T22:20:49Z</dcterms:created>
  <dcterms:modified xsi:type="dcterms:W3CDTF">2026-04-09T19:58:55Z</dcterms:modified>
</cp:coreProperties>
</file>